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1" r:id="rId4"/>
    <p:sldId id="269" r:id="rId5"/>
    <p:sldId id="262" r:id="rId6"/>
    <p:sldId id="264" r:id="rId7"/>
    <p:sldId id="263" r:id="rId8"/>
    <p:sldId id="266" r:id="rId9"/>
    <p:sldId id="259" r:id="rId10"/>
    <p:sldId id="270" r:id="rId11"/>
    <p:sldId id="271" r:id="rId12"/>
    <p:sldId id="268" r:id="rId13"/>
    <p:sldId id="265" r:id="rId14"/>
    <p:sldId id="272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13" autoAdjust="0"/>
  </p:normalViewPr>
  <p:slideViewPr>
    <p:cSldViewPr>
      <p:cViewPr varScale="1">
        <p:scale>
          <a:sx n="67" d="100"/>
          <a:sy n="67" d="100"/>
        </p:scale>
        <p:origin x="-9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030F6-777D-4049-99DD-F2D1509F1947}" type="datetimeFigureOut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4A049-1442-4432-BB6B-C41C314049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If we have time also cover:</a:t>
            </a:r>
          </a:p>
          <a:p>
            <a:pPr marL="228600" indent="-2286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Separating Data Model from Binding</a:t>
            </a:r>
          </a:p>
          <a:p>
            <a:pPr marL="228600" indent="-228600"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Explicit Identifiers in Language Spec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complete name is now abstract.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Talk Track: This</a:t>
            </a:r>
            <a:r>
              <a:rPr lang="en-US" b="1" baseline="0" dirty="0" smtClean="0"/>
              <a:t> simplification is to designed to streamline dictionary management.  </a:t>
            </a:r>
            <a:r>
              <a:rPr lang="en-US" b="0" dirty="0" smtClean="0"/>
              <a:t>How does the</a:t>
            </a:r>
            <a:r>
              <a:rPr lang="en-US" b="0" baseline="0" dirty="0" smtClean="0"/>
              <a:t> community feel about this?  We aren’t really allowing this to be reversed.</a:t>
            </a:r>
          </a:p>
          <a:p>
            <a:r>
              <a:rPr lang="en-US" b="0" baseline="0" dirty="0" smtClean="0"/>
              <a:t>- More abstract name may still be used as an applicability statement, it is just not a valid identifier.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Metadata repository can be stood up to track metadata about abstract names.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Talk Track: </a:t>
            </a:r>
            <a:r>
              <a:rPr lang="en-US" b="0" dirty="0" smtClean="0"/>
              <a:t>This</a:t>
            </a:r>
            <a:r>
              <a:rPr lang="en-US" b="0" baseline="0" dirty="0" smtClean="0"/>
              <a:t> simplification is to designed to streamline dictionary management, while still allowing organizations do expand internally.</a:t>
            </a:r>
          </a:p>
          <a:p>
            <a:endParaRPr lang="en-US" b="0" baseline="0" dirty="0" smtClean="0"/>
          </a:p>
          <a:p>
            <a:pPr>
              <a:buFontTx/>
              <a:buChar char="-"/>
            </a:pPr>
            <a:r>
              <a:rPr lang="en-US" b="0" baseline="0" dirty="0" smtClean="0"/>
              <a:t>NIST still hosts official dictionary</a:t>
            </a:r>
          </a:p>
          <a:p>
            <a:pPr>
              <a:buFontTx/>
              <a:buChar char="-"/>
            </a:pPr>
            <a:r>
              <a:rPr lang="en-US" b="0" baseline="0" dirty="0" smtClean="0"/>
              <a:t> Requirements are levied on extended dictionaries to ensure interoperability: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baseline="0" dirty="0" smtClean="0"/>
              <a:t>They must adhere to acceptance criteria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baseline="0" dirty="0" smtClean="0"/>
              <a:t>Names must be unique with respect to both internal dictionary and official dictionary (remember the extended dictionaries are just that, extensions).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Talk Track:</a:t>
            </a:r>
            <a:r>
              <a:rPr lang="en-US" b="1" baseline="0" dirty="0" smtClean="0"/>
              <a:t> </a:t>
            </a:r>
            <a:r>
              <a:rPr lang="en-US" b="0" baseline="0" dirty="0" smtClean="0"/>
              <a:t>Talk about where the extension points are (cpe23-item, and provenance-record).   Quick overview first, then talk about backwards compatibility.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instance data will validate against the 2.2 schema</a:t>
            </a:r>
            <a:r>
              <a:rPr lang="en-US" baseline="0" dirty="0" smtClean="0"/>
              <a:t>, but we are removing some items so need to make sure it is okay with everyone.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Talk Track: </a:t>
            </a:r>
            <a:r>
              <a:rPr lang="en-US" b="0" baseline="0" dirty="0" smtClean="0"/>
              <a:t>Only point in keeping this is to provide a smaller key, id will always have a one to one mapping with CPE name.  NOTE: people will probably ask which name to key off of, and it really doesn’t matter (2.2 or 2.3 will always have one to one mapping).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Talk Track: </a:t>
            </a:r>
            <a:r>
              <a:rPr lang="en-US" b="0" dirty="0" smtClean="0"/>
              <a:t>This</a:t>
            </a:r>
            <a:r>
              <a:rPr lang="en-US" b="0" baseline="0" dirty="0" smtClean="0"/>
              <a:t> deprecation example is all about deprecating a product when more complete names are added (NEED TO TALK ABOUT SETS).  </a:t>
            </a:r>
            <a:r>
              <a:rPr lang="en-US" b="0" dirty="0" smtClean="0"/>
              <a:t>2.2 example only deprecates to one product.  2.3</a:t>
            </a:r>
            <a:r>
              <a:rPr lang="en-US" b="0" baseline="0" dirty="0" smtClean="0"/>
              <a:t> data deprecates to all products that replace it (allows end user to pick the correct one).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Talk Track:  </a:t>
            </a:r>
            <a:r>
              <a:rPr lang="en-US" b="0" dirty="0" smtClean="0"/>
              <a:t>Schedule</a:t>
            </a:r>
            <a:r>
              <a:rPr lang="en-US" b="0" baseline="0" dirty="0" smtClean="0"/>
              <a:t> will be when SCAP 1.2 goes live right?  Just trying to get an idea of how the community would like NVD to proceed.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cpe-23:/a:adobe:acrobat:3.0:*:*:*:*:*:*:* </a:t>
            </a:r>
            <a:r>
              <a:rPr lang="en-US" sz="12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  <a:sym typeface="Wingdings" pitchFamily="2" charset="2"/>
              </a:rPr>
              <a:t> only exact match</a:t>
            </a:r>
            <a:endParaRPr lang="en-US" sz="1200" dirty="0" smtClean="0">
              <a:solidFill>
                <a:srgbClr val="F5844C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12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cpe-23:/a:adobe:acrobat:3.0:-:*:*:*:*:*:*"</a:t>
            </a:r>
            <a:endParaRPr lang="en-US" sz="1200" dirty="0" smtClean="0">
              <a:solidFill>
                <a:srgbClr val="F5844C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12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cpe-23:/a:adobe:acrobat:3.0:sp1:*:*:*:*:*:*"</a:t>
            </a:r>
            <a:endParaRPr lang="en-US" sz="1200" dirty="0" smtClean="0">
              <a:solidFill>
                <a:srgbClr val="F5844C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r>
              <a:rPr lang="en-US" sz="12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cpe-23:/a:adobe:acrobat:3.0:sp1:pro:*:*:*:*:*"</a:t>
            </a:r>
            <a:r>
              <a:rPr lang="en-US" sz="12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example, when resolving the deprecating entries for deprecated name found within an applicability statement for a vulnerability an organization may find it useful to use the entire set to avoid possible false negatives.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4A049-1442-4432-BB6B-C41C3140499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514600" y="4876800"/>
            <a:ext cx="62484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8" descr="nist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5307013"/>
            <a:ext cx="114300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9763"/>
            <a:ext cx="4467225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6" name="AutoShap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quarter" idx="10"/>
          </p:nvPr>
        </p:nvSpPr>
        <p:spPr>
          <a:xfrm>
            <a:off x="2438400" y="6248400"/>
            <a:ext cx="1981200" cy="474663"/>
          </a:xfrm>
        </p:spPr>
        <p:txBody>
          <a:bodyPr/>
          <a:lstStyle>
            <a:lvl1pPr>
              <a:defRPr/>
            </a:lvl1pPr>
          </a:lstStyle>
          <a:p>
            <a:fld id="{ED91004B-C863-4FAC-85E0-5B16C82B44B8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19600" y="6248400"/>
            <a:ext cx="4268788" cy="47466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98120-2162-4B5B-BB23-84E0E6935524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09600"/>
            <a:ext cx="19812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912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FF9E7-3DEC-4CCA-8CEC-BB634014BD0A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820824-26C9-4F7B-BC5A-581D9DBD5764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F66C2A-3BA0-4D00-BD3C-75CD7569BB7A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770313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1752600"/>
            <a:ext cx="3770312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F9D0E4-2346-41D8-AA7A-0C229A3A6C34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48FD3-105F-4E9E-8792-05EB2E3F37A6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AF1FF2-A3E2-4A43-A532-6628A23D1804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78D54-D12F-4724-995E-6C3C054D389E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C62F3-A7AB-404E-8F8E-10958A8721D2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246A0-FDF6-4749-9031-405C64B91F8F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096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6930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1905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FC983C3-6800-4312-8652-800D4C2DF56D}" type="datetime1">
              <a:rPr lang="en-US" smtClean="0"/>
              <a:pPr/>
              <a:t>6/16/2010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3400" y="6248400"/>
            <a:ext cx="4344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/>
            </a:lvl1pPr>
          </a:lstStyle>
          <a:p>
            <a:fld id="{D748FF87-ECF4-40CB-B7F8-8934014D824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199" name="Picture 7" descr="nist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152400"/>
            <a:ext cx="9906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838200" y="1752600"/>
            <a:ext cx="8305800" cy="0"/>
          </a:xfrm>
          <a:prstGeom prst="line">
            <a:avLst/>
          </a:prstGeom>
          <a:noFill/>
          <a:ln w="31750">
            <a:solidFill>
              <a:srgbClr val="0066C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8201" name="Picture 9" descr="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905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1C1C1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8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 sz="2400">
          <a:solidFill>
            <a:srgbClr val="4D4D4D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 sz="20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–"/>
        <a:defRPr>
          <a:solidFill>
            <a:srgbClr val="4D4D4D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Font typeface="Wingdings" pitchFamily="2" charset="2"/>
        <a:buChar char="l"/>
        <a:defRPr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 Cichonski</a:t>
            </a:r>
          </a:p>
          <a:p>
            <a:r>
              <a:rPr lang="en-US" smtClean="0"/>
              <a:t>NIST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CPE 2.3 Dictionary Specification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way to separate data model from binding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Community has expressed a desire to separate data model and binding. </a:t>
            </a:r>
            <a:endParaRPr lang="en-US" sz="2000" dirty="0" smtClean="0"/>
          </a:p>
          <a:p>
            <a:r>
              <a:rPr lang="en-US" sz="2400" dirty="0" smtClean="0"/>
              <a:t>What is the best way to separate the data model from the binding?</a:t>
            </a:r>
          </a:p>
          <a:p>
            <a:pPr lvl="1"/>
            <a:r>
              <a:rPr lang="en-US" sz="2000" dirty="0" smtClean="0"/>
              <a:t>Dictionary spec currently describes data model without imposing a binding, but lists the valid bindings within the specification.</a:t>
            </a:r>
          </a:p>
          <a:p>
            <a:pPr lvl="1"/>
            <a:r>
              <a:rPr lang="en-US" sz="2000" dirty="0" smtClean="0"/>
              <a:t>Other option may be to list binding requirements in the specification, and then permit other specifications to define binding.</a:t>
            </a:r>
          </a:p>
          <a:p>
            <a:pPr lvl="2"/>
            <a:r>
              <a:rPr lang="en-US" sz="1600" dirty="0" smtClean="0"/>
              <a:t>Would need to reference a location where conformant bindings are stored.</a:t>
            </a:r>
          </a:p>
          <a:p>
            <a:pPr lvl="2"/>
            <a:r>
              <a:rPr lang="en-US" sz="1600" dirty="0" smtClean="0"/>
              <a:t>Allows bindings to evolve independently of specification.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identifier distinction in language data model?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Deprecation logic currently captures the correct way to look-up ‘deprecated-by’ CPEs in the dictionary: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 smtClean="0"/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&lt;cpe23:deprecation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date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"2006-05-04T18:13:51.0Z"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</a:br>
            <a: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&lt;cpe23:deprecated-by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name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"cpe-23:/a:adobe:acrobat:3.0:*:*:*:*:*:*:*"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exact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"true"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/&gt;</a:t>
            </a:r>
            <a: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</a:b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&lt;/cpe23:deprecation&gt;</a:t>
            </a: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&lt;cpe23:deprecation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date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"2006-05-04T18:13:51.0Z"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&gt;</a:t>
            </a:r>
            <a:endParaRPr lang="en-US" sz="1000" dirty="0" smtClean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buNone/>
            </a:pPr>
            <a:r>
              <a:rPr lang="en-US" sz="1000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&lt;cpe23:deprecated-by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name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"cpe-23:/a:adobe:acrobat:3.0:*:*:*:*:*:*:*"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exact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“false"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/&gt;</a:t>
            </a:r>
            <a:endParaRPr lang="en-US" sz="1000" dirty="0" smtClean="0">
              <a:solidFill>
                <a:srgbClr val="000000"/>
              </a:solidFill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&lt;/cpe23:deprecation&gt;</a:t>
            </a: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/>
              <a:t>Do we need to have a similar attribute in the CPE Language data model?</a:t>
            </a:r>
          </a:p>
          <a:p>
            <a:pPr lvl="1"/>
            <a:r>
              <a:rPr lang="en-US" sz="2000" dirty="0" smtClean="0"/>
              <a:t>All CPEs in language statements are currently treated as set descriptions.</a:t>
            </a:r>
          </a:p>
        </p:txBody>
      </p:sp>
      <p:sp>
        <p:nvSpPr>
          <p:cNvPr id="4" name="AutoShape 15"/>
          <p:cNvSpPr>
            <a:spLocks/>
          </p:cNvSpPr>
          <p:nvPr/>
        </p:nvSpPr>
        <p:spPr bwMode="auto">
          <a:xfrm>
            <a:off x="7772400" y="2590800"/>
            <a:ext cx="1219200" cy="685800"/>
          </a:xfrm>
          <a:prstGeom prst="accentCallout1">
            <a:avLst>
              <a:gd name="adj1" fmla="val 11537"/>
              <a:gd name="adj2" fmla="val -5556"/>
              <a:gd name="adj3" fmla="val 41658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Will return back only CPE that matches this name exactly</a:t>
            </a:r>
            <a:endParaRPr lang="en-US" sz="1000" dirty="0"/>
          </a:p>
        </p:txBody>
      </p:sp>
      <p:sp>
        <p:nvSpPr>
          <p:cNvPr id="5" name="Oval 16"/>
          <p:cNvSpPr>
            <a:spLocks noChangeArrowheads="1"/>
          </p:cNvSpPr>
          <p:nvPr/>
        </p:nvSpPr>
        <p:spPr bwMode="auto">
          <a:xfrm>
            <a:off x="6172200" y="2895600"/>
            <a:ext cx="1295400" cy="228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AutoShape 15"/>
          <p:cNvSpPr>
            <a:spLocks/>
          </p:cNvSpPr>
          <p:nvPr/>
        </p:nvSpPr>
        <p:spPr bwMode="auto">
          <a:xfrm>
            <a:off x="7772400" y="3581400"/>
            <a:ext cx="1219200" cy="685800"/>
          </a:xfrm>
          <a:prstGeom prst="accentCallout1">
            <a:avLst>
              <a:gd name="adj1" fmla="val 11537"/>
              <a:gd name="adj2" fmla="val -5556"/>
              <a:gd name="adj3" fmla="val 41658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Will return back the set of all names that match</a:t>
            </a:r>
            <a:endParaRPr lang="en-US" sz="1000" dirty="0"/>
          </a:p>
        </p:txBody>
      </p:sp>
      <p:sp>
        <p:nvSpPr>
          <p:cNvPr id="7" name="Oval 16"/>
          <p:cNvSpPr>
            <a:spLocks noChangeArrowheads="1"/>
          </p:cNvSpPr>
          <p:nvPr/>
        </p:nvSpPr>
        <p:spPr bwMode="auto">
          <a:xfrm>
            <a:off x="6400800" y="3886200"/>
            <a:ext cx="1295400" cy="228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handle abstract 2.2 names currently in the dictionary?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 abstract names in the dictionary are discoverable through automatic mechanism.</a:t>
            </a:r>
          </a:p>
          <a:p>
            <a:pPr lvl="1"/>
            <a:r>
              <a:rPr lang="en-US" sz="1800" dirty="0" smtClean="0"/>
              <a:t>Any name that returns back matches from the dictionary when used as the source name in matching algorithm is considered abstract.</a:t>
            </a:r>
          </a:p>
          <a:p>
            <a:pPr lvl="1"/>
            <a:r>
              <a:rPr lang="en-US" sz="1800" dirty="0" smtClean="0"/>
              <a:t>Assumes normalized data.</a:t>
            </a:r>
          </a:p>
          <a:p>
            <a:r>
              <a:rPr lang="en-US" sz="2000" dirty="0" smtClean="0"/>
              <a:t>What to do about these names?</a:t>
            </a:r>
          </a:p>
          <a:p>
            <a:pPr lvl="1"/>
            <a:r>
              <a:rPr lang="en-US" sz="1800" b="1" u="sng" dirty="0" smtClean="0"/>
              <a:t>Option One:</a:t>
            </a:r>
            <a:r>
              <a:rPr lang="en-US" sz="1800" dirty="0" smtClean="0"/>
              <a:t> Do a one-time automated cleanup to remove all abstract names.</a:t>
            </a:r>
          </a:p>
          <a:p>
            <a:pPr lvl="2"/>
            <a:r>
              <a:rPr lang="en-US" sz="1600" dirty="0" smtClean="0"/>
              <a:t>We will remove any name in the dictionary that returns back matches when used as source name in matching algorithm.</a:t>
            </a:r>
          </a:p>
          <a:p>
            <a:pPr lvl="1"/>
            <a:r>
              <a:rPr lang="en-US" sz="1800" b="1" u="sng" dirty="0" smtClean="0"/>
              <a:t>Option Two:</a:t>
            </a:r>
            <a:r>
              <a:rPr lang="en-US" sz="1800" dirty="0" smtClean="0"/>
              <a:t> Instead of removing them, just deprecate them to themselves (adding in ‘*’ for blank).</a:t>
            </a:r>
            <a:endParaRPr lang="en-US" sz="18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one to many deprecation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One to many deprecation supports the use case where CPE names are deprecated when more complete names are added:</a:t>
            </a:r>
          </a:p>
          <a:p>
            <a:pPr lvl="1"/>
            <a:r>
              <a:rPr lang="en-US" sz="2000" dirty="0" smtClean="0"/>
              <a:t>c</a:t>
            </a:r>
            <a:r>
              <a:rPr lang="en-US" sz="2000" strike="sngStrike" dirty="0" smtClean="0"/>
              <a:t>pe-23:/a:adobe:acrobat:3.0:*:*:*:*:*:*:*</a:t>
            </a:r>
          </a:p>
          <a:p>
            <a:pPr lvl="2"/>
            <a:r>
              <a:rPr lang="en-US" sz="1600" dirty="0" smtClean="0"/>
              <a:t>Deprecated to the below names (not just one).</a:t>
            </a:r>
          </a:p>
          <a:p>
            <a:pPr lvl="2"/>
            <a:r>
              <a:rPr lang="en-US" sz="1600" dirty="0" smtClean="0"/>
              <a:t>cpe-23:/a:adobe:acrobat:3.0:-:*:*:*:*:*:*"</a:t>
            </a:r>
          </a:p>
          <a:p>
            <a:pPr lvl="2"/>
            <a:r>
              <a:rPr lang="en-US" sz="1600" dirty="0" smtClean="0"/>
              <a:t>cpe-23:/a:adobe:acrobat:3.0:sp1:*:*:*:*:*:*"</a:t>
            </a:r>
          </a:p>
          <a:p>
            <a:pPr lvl="2"/>
            <a:r>
              <a:rPr lang="en-US" sz="1600" dirty="0" smtClean="0"/>
              <a:t>cpe-23:/a:adobe:acrobat:3.0:sp1:pro:*:*:*:*:*" </a:t>
            </a:r>
          </a:p>
          <a:p>
            <a:r>
              <a:rPr lang="en-US" sz="2200" dirty="0" smtClean="0"/>
              <a:t>When making this deprecation relationship the Dictionary Maintainer is asserting any CPE within the set of new identifier CPEs is a valid replacement for the deprecated CPE.</a:t>
            </a:r>
          </a:p>
          <a:p>
            <a:pPr lvl="1"/>
            <a:r>
              <a:rPr lang="en-US" sz="2000" dirty="0" smtClean="0">
                <a:ea typeface="+mn-ea"/>
                <a:cs typeface="+mn-cs"/>
              </a:rPr>
              <a:t>CPE user may either pick a single name to use as the replacement identifier, or use the entire set (depending on use case).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Error condition is thrown when more specific name is used for searching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Searching algorithm will throw error if a dictionary user searches the dictionary under the following conditions:</a:t>
            </a:r>
          </a:p>
          <a:p>
            <a:pPr lvl="1"/>
            <a:r>
              <a:rPr lang="en-US" sz="2000" dirty="0" smtClean="0"/>
              <a:t>User defined source name of: </a:t>
            </a:r>
          </a:p>
          <a:p>
            <a:pPr lvl="2"/>
            <a:r>
              <a:rPr lang="en-US" sz="1600" dirty="0" smtClean="0"/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cpe-23:/a:adobe:acrobat:3.0: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sp1:pro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:*:*:*:*:* </a:t>
            </a:r>
          </a:p>
          <a:p>
            <a:pPr lvl="1"/>
            <a:r>
              <a:rPr lang="en-US" dirty="0" smtClean="0"/>
              <a:t>Dictionary contains: </a:t>
            </a:r>
          </a:p>
          <a:p>
            <a:pPr lvl="2"/>
            <a:r>
              <a:rPr lang="en-US" dirty="0" smtClean="0">
                <a:latin typeface="Courier New" pitchFamily="49" charset="0"/>
                <a:cs typeface="Courier New" pitchFamily="49" charset="0"/>
              </a:rPr>
              <a:t>cpe-23:/a:adobe:acrobat:3.0: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*:*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:*:*:*:*:*</a:t>
            </a:r>
          </a:p>
          <a:p>
            <a:r>
              <a:rPr lang="en-US" sz="2400" dirty="0" smtClean="0"/>
              <a:t>This is an error because the dictionary maintainer should add the more complete name into the dictionary; deprecating the less-complete name that is really abstract. </a:t>
            </a:r>
          </a:p>
          <a:p>
            <a:pPr lvl="1"/>
            <a:r>
              <a:rPr lang="en-US" sz="2000" dirty="0" smtClean="0"/>
              <a:t>Error provides explicit notice to the dictionary maintainer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relates to identifier WFN lookup when using UNKNOWN.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599"/>
            <a:ext cx="8229600" cy="220980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With the current matching algorithm it is not possible to resolve the first deprecated-by identifier WFN (i.e. cpe:/x:y:z:d:$:$) to </a:t>
            </a:r>
            <a:r>
              <a:rPr lang="en-US" sz="2000" dirty="0" smtClean="0">
                <a:solidFill>
                  <a:srgbClr val="FF0000"/>
                </a:solidFill>
              </a:rPr>
              <a:t>a single CPE</a:t>
            </a:r>
            <a:r>
              <a:rPr lang="en-US" sz="2000" dirty="0" smtClean="0"/>
              <a:t> if UNKNOWN data exists.</a:t>
            </a:r>
          </a:p>
          <a:p>
            <a:pPr lvl="1"/>
            <a:r>
              <a:rPr lang="en-US" sz="1800" dirty="0" smtClean="0"/>
              <a:t>In matching algorithm, $ to $ = ?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038600"/>
            <a:ext cx="335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cpe:/x:y:z:d:$:$</a:t>
            </a:r>
          </a:p>
          <a:p>
            <a:r>
              <a:rPr lang="en-US" sz="2800" u="sng" dirty="0" smtClean="0"/>
              <a:t>+  cpe:/x:y:z:d:$:$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=,=,=,=,?,?</a:t>
            </a:r>
            <a:endParaRPr lang="en-US" sz="2800" u="sng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495300" y="4305300"/>
            <a:ext cx="457200" cy="2286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3733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Match operator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05400" y="4038600"/>
            <a:ext cx="335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cpe:/x:y:z:d:$:$</a:t>
            </a:r>
          </a:p>
          <a:p>
            <a:r>
              <a:rPr lang="en-US" sz="2800" u="sng" dirty="0" smtClean="0"/>
              <a:t>+  cpe:/x:y:z:d:e:$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=,=,=,=,?,?</a:t>
            </a:r>
            <a:endParaRPr lang="en-US" sz="2800" u="sng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52800" y="5334000"/>
            <a:ext cx="1447800" cy="6096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 flipV="1">
            <a:off x="4876800" y="5257800"/>
            <a:ext cx="1371600" cy="685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2400" y="593467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distinction between results – This makes logical sense for matching, but bad for identifier lookup.  </a:t>
            </a:r>
            <a:r>
              <a:rPr lang="en-US" sz="1600" dirty="0" smtClean="0">
                <a:solidFill>
                  <a:srgbClr val="FF0000"/>
                </a:solidFill>
              </a:rPr>
              <a:t>How to find exact match?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CPE Dictionary Acceptance Criteria</a:t>
            </a:r>
          </a:p>
          <a:p>
            <a:endParaRPr lang="en-US" dirty="0" smtClean="0"/>
          </a:p>
          <a:p>
            <a:r>
              <a:rPr lang="en-US" dirty="0" smtClean="0"/>
              <a:t>Official / Extended Dictionary Constructs</a:t>
            </a:r>
          </a:p>
          <a:p>
            <a:endParaRPr lang="en-US" dirty="0" smtClean="0"/>
          </a:p>
          <a:p>
            <a:r>
              <a:rPr lang="en-US" dirty="0" smtClean="0"/>
              <a:t>CPE Dictionary Data Model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Dictionary Acceptance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Goal is to limit scope of dictionary to capture only identifiers.</a:t>
            </a:r>
          </a:p>
          <a:p>
            <a:r>
              <a:rPr lang="en-US" dirty="0" smtClean="0"/>
              <a:t>Acceptance criteria ensures only WFNs identifying single products are permitted.</a:t>
            </a:r>
          </a:p>
          <a:p>
            <a:pPr lvl="1"/>
            <a:r>
              <a:rPr lang="en-US" dirty="0" smtClean="0"/>
              <a:t>Not permitting embedded ‘*’ or ‘?’.  </a:t>
            </a:r>
          </a:p>
          <a:p>
            <a:pPr lvl="1"/>
            <a:r>
              <a:rPr lang="en-US" dirty="0" smtClean="0"/>
              <a:t>Data must exist for part, vendor, product, version.</a:t>
            </a:r>
          </a:p>
          <a:p>
            <a:pPr lvl="2"/>
            <a:r>
              <a:rPr lang="en-US" dirty="0" smtClean="0"/>
              <a:t>May not include ANY</a:t>
            </a:r>
          </a:p>
          <a:p>
            <a:pPr lvl="2"/>
            <a:r>
              <a:rPr lang="en-US" dirty="0" smtClean="0"/>
              <a:t>NA permitted only for version attribute.</a:t>
            </a:r>
          </a:p>
          <a:p>
            <a:pPr lvl="1"/>
            <a:r>
              <a:rPr lang="en-US" dirty="0" smtClean="0"/>
              <a:t>Only permitting unique names in the context of matching.  </a:t>
            </a:r>
          </a:p>
          <a:p>
            <a:pPr lvl="2"/>
            <a:r>
              <a:rPr lang="en-US" dirty="0" smtClean="0"/>
              <a:t>cpe-23:/a:adobe:acrobat:3.0:*:*:*:*:*:*:* not permitted if cpe-23:/a:adobe:acrobat:3.0:sp1:*:*:*:*:*:* exists.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Official and Extended CPE Dictionaries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Does the Extended Dictionary concept satisfy the community’s need for a more robust process?</a:t>
            </a:r>
          </a:p>
          <a:p>
            <a:pPr lvl="1"/>
            <a:r>
              <a:rPr lang="en-US" sz="2000" dirty="0" smtClean="0"/>
              <a:t>Organizations may stand up their own Extended dictionaries to manage internal processes.</a:t>
            </a:r>
          </a:p>
          <a:p>
            <a:pPr lvl="2"/>
            <a:r>
              <a:rPr lang="en-US" sz="1600" dirty="0" smtClean="0"/>
              <a:t>Tracking of proprietary products.</a:t>
            </a:r>
          </a:p>
          <a:p>
            <a:pPr lvl="2"/>
            <a:r>
              <a:rPr lang="en-US" sz="1600" dirty="0" smtClean="0"/>
              <a:t>Tracking of products not yet in the official dictionary.</a:t>
            </a:r>
          </a:p>
          <a:p>
            <a:pPr lvl="1"/>
            <a:r>
              <a:rPr lang="en-US" sz="2000" dirty="0" smtClean="0"/>
              <a:t>Organizations may push internal CPE names up to official dictionary when needed.</a:t>
            </a:r>
          </a:p>
          <a:p>
            <a:pPr lvl="1"/>
            <a:r>
              <a:rPr lang="en-US" sz="2000" dirty="0" smtClean="0"/>
              <a:t>NIST still hosts Official Dictionary to serve as authoritative repository for identifier CPEs.  However, organizations will not be dependent on NIST process, which may move at a different speed than some organizations desire.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 2.3 Data Model Overview</a:t>
            </a:r>
            <a:endParaRPr lang="en-US" dirty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803275" y="1727200"/>
          <a:ext cx="6345238" cy="5310188"/>
        </p:xfrm>
        <a:graphic>
          <a:graphicData uri="http://schemas.openxmlformats.org/presentationml/2006/ole">
            <p:oleObj spid="_x0000_s1026" name="Document" r:id="rId4" imgW="6059834" imgH="5072232" progId="Word.Document.8">
              <p:embed/>
            </p:oleObj>
          </a:graphicData>
        </a:graphic>
      </p:graphicFrame>
      <p:sp>
        <p:nvSpPr>
          <p:cNvPr id="7" name="AutoShape 15"/>
          <p:cNvSpPr>
            <a:spLocks/>
          </p:cNvSpPr>
          <p:nvPr/>
        </p:nvSpPr>
        <p:spPr bwMode="auto">
          <a:xfrm>
            <a:off x="7391400" y="1828800"/>
            <a:ext cx="1524000" cy="685800"/>
          </a:xfrm>
          <a:prstGeom prst="accentCallout1">
            <a:avLst>
              <a:gd name="adj1" fmla="val 11537"/>
              <a:gd name="adj2" fmla="val -5556"/>
              <a:gd name="adj3" fmla="val 33815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Validates against CPE 2.2 Schema.  CPE 2.3 data stored in cpe-item xsd:any extension</a:t>
            </a:r>
            <a:endParaRPr lang="en-US" sz="1000" dirty="0"/>
          </a:p>
        </p:txBody>
      </p:sp>
      <p:sp>
        <p:nvSpPr>
          <p:cNvPr id="8" name="Oval 16"/>
          <p:cNvSpPr>
            <a:spLocks noChangeArrowheads="1"/>
          </p:cNvSpPr>
          <p:nvPr/>
        </p:nvSpPr>
        <p:spPr bwMode="auto">
          <a:xfrm>
            <a:off x="228600" y="1676400"/>
            <a:ext cx="6400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AutoShape 15"/>
          <p:cNvSpPr>
            <a:spLocks/>
          </p:cNvSpPr>
          <p:nvPr/>
        </p:nvSpPr>
        <p:spPr bwMode="auto">
          <a:xfrm>
            <a:off x="7391400" y="3048000"/>
            <a:ext cx="1524000" cy="685800"/>
          </a:xfrm>
          <a:prstGeom prst="accentCallout1">
            <a:avLst>
              <a:gd name="adj1" fmla="val 11537"/>
              <a:gd name="adj2" fmla="val -5556"/>
              <a:gd name="adj3" fmla="val 33815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Detailed change information relating to name and metadata</a:t>
            </a:r>
            <a:endParaRPr lang="en-US" sz="1000" dirty="0"/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1524000" y="2895600"/>
            <a:ext cx="5715000" cy="2209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AutoShape 15"/>
          <p:cNvSpPr>
            <a:spLocks/>
          </p:cNvSpPr>
          <p:nvPr/>
        </p:nvSpPr>
        <p:spPr bwMode="auto">
          <a:xfrm>
            <a:off x="7391400" y="5181600"/>
            <a:ext cx="1524000" cy="1066800"/>
          </a:xfrm>
          <a:prstGeom prst="accentCallout1">
            <a:avLst>
              <a:gd name="adj1" fmla="val 11537"/>
              <a:gd name="adj2" fmla="val -5556"/>
              <a:gd name="adj3" fmla="val 33815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Supports one to many deprecation logic.  Multiple deprecated-by elements permitted, and each one may represent a set of names.</a:t>
            </a:r>
            <a:endParaRPr lang="en-US" sz="1000" dirty="0"/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1295400" y="5181600"/>
            <a:ext cx="5257800" cy="685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backwards compatibility issues with 2.3 data model. (1 of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Current plan is to remove the 2.2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item-metadata</a:t>
            </a:r>
            <a:r>
              <a:rPr lang="en-US" sz="2400" dirty="0" smtClean="0"/>
              <a:t> element. </a:t>
            </a:r>
          </a:p>
          <a:p>
            <a:pPr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		&lt;meta:item-metadata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modification-date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"2009-03-05T12:16:48.047-05:00"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status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"DRAFT"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		nvd-id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"12909"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 lvl="1"/>
            <a:r>
              <a:rPr lang="en-US" sz="2000" dirty="0" smtClean="0"/>
              <a:t>This means removing the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nvd-id</a:t>
            </a:r>
            <a:r>
              <a:rPr lang="en-US" sz="2000" dirty="0" smtClean="0"/>
              <a:t> attribute, which was only in place to track CPE name as it changed.</a:t>
            </a:r>
          </a:p>
          <a:p>
            <a:pPr lvl="1"/>
            <a:r>
              <a:rPr lang="en-US" sz="2000" dirty="0" smtClean="0"/>
              <a:t>WFNs within 2.3 dictionary are immutable so the WFN will not change.  </a:t>
            </a:r>
          </a:p>
          <a:p>
            <a:r>
              <a:rPr lang="en-US" dirty="0" smtClean="0"/>
              <a:t>Does anyone have any issues with the removal of this element?</a:t>
            </a:r>
          </a:p>
          <a:p>
            <a:pPr lvl="1"/>
            <a:r>
              <a:rPr lang="en-US" dirty="0" smtClean="0"/>
              <a:t>Other option is to keep it, but move it into the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cpe23-item</a:t>
            </a:r>
            <a:r>
              <a:rPr lang="en-US" dirty="0" smtClean="0"/>
              <a:t> element.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backwards compatibility issues with 2.3 data model. (2 of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plan is to remove the 2.2-based deprecation data and replace with 2.3-based deprecation data.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&lt;cpe-item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deprecated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"true"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deprecation_date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"2009-11-25T14:07:08.870-05:00“</a:t>
            </a:r>
            <a:endParaRPr lang="en-US" sz="1000" dirty="0" smtClean="0">
              <a:solidFill>
                <a:srgbClr val="F5844C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	name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"cpe:/a:apple:quicktime:3.0"</a:t>
            </a:r>
            <a:r>
              <a:rPr lang="en-US" sz="1000" dirty="0" smtClean="0">
                <a:solidFill>
                  <a:srgbClr val="F5844C"/>
                </a:solidFill>
                <a:latin typeface="Courier New" pitchFamily="49" charset="0"/>
                <a:cs typeface="Courier New" pitchFamily="49" charset="0"/>
              </a:rPr>
              <a:t> deprecated_by</a:t>
            </a:r>
            <a:r>
              <a:rPr lang="en-US" sz="1000" dirty="0" smtClean="0">
                <a:solidFill>
                  <a:srgbClr val="FF804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"cpe:/a:apple:quicktime:3.0:-“</a:t>
            </a:r>
            <a:r>
              <a:rPr lang="en-US" sz="1000" dirty="0" smtClean="0">
                <a:solidFill>
                  <a:srgbClr val="000096"/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solidFill>
                  <a:srgbClr val="000096"/>
                </a:solidFill>
                <a:latin typeface="Courier New"/>
                <a:ea typeface="Times New Roman"/>
              </a:rPr>
              <a:t>&lt;cpe23:deprecation</a:t>
            </a:r>
            <a:r>
              <a:rPr lang="en-US" sz="1000" dirty="0" smtClean="0">
                <a:solidFill>
                  <a:srgbClr val="F5844C"/>
                </a:solidFill>
                <a:latin typeface="Courier New"/>
                <a:ea typeface="Times New Roman"/>
              </a:rPr>
              <a:t> date</a:t>
            </a:r>
            <a:r>
              <a:rPr lang="en-US" sz="1000" dirty="0" smtClean="0">
                <a:solidFill>
                  <a:srgbClr val="FF8040"/>
                </a:solidFill>
                <a:latin typeface="Courier New"/>
                <a:ea typeface="Times New Roman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/>
                <a:ea typeface="Times New Roman"/>
              </a:rPr>
              <a:t>"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 2009-11-25T14:07:08.870-05:00</a:t>
            </a:r>
            <a:r>
              <a:rPr lang="en-US" sz="1000" dirty="0" smtClean="0">
                <a:solidFill>
                  <a:srgbClr val="993300"/>
                </a:solidFill>
                <a:latin typeface="Courier New"/>
                <a:ea typeface="Times New Roman"/>
              </a:rPr>
              <a:t>"</a:t>
            </a:r>
            <a:r>
              <a:rPr lang="en-US" sz="1000" dirty="0" smtClean="0">
                <a:solidFill>
                  <a:srgbClr val="000096"/>
                </a:solidFill>
                <a:latin typeface="Courier New"/>
                <a:ea typeface="Times New Roman"/>
              </a:rPr>
              <a:t>&gt;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  <a:ea typeface="Times New Roman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Courier New"/>
                <a:ea typeface="Times New Roman"/>
              </a:rPr>
            </a:br>
            <a:r>
              <a:rPr lang="en-US" sz="1000" dirty="0" smtClean="0">
                <a:solidFill>
                  <a:srgbClr val="000000"/>
                </a:solidFill>
                <a:latin typeface="Courier New"/>
                <a:ea typeface="Times New Roman"/>
              </a:rPr>
              <a:t>    </a:t>
            </a:r>
            <a:r>
              <a:rPr lang="en-US" sz="1000" dirty="0" smtClean="0">
                <a:solidFill>
                  <a:srgbClr val="000096"/>
                </a:solidFill>
                <a:latin typeface="Courier New"/>
                <a:ea typeface="Times New Roman"/>
              </a:rPr>
              <a:t>&lt;cpe23:deprecated-by</a:t>
            </a:r>
            <a:r>
              <a:rPr lang="en-US" sz="1000" dirty="0" smtClean="0">
                <a:solidFill>
                  <a:srgbClr val="F5844C"/>
                </a:solidFill>
                <a:latin typeface="Courier New"/>
                <a:ea typeface="Times New Roman"/>
              </a:rPr>
              <a:t> name</a:t>
            </a:r>
            <a:r>
              <a:rPr lang="en-US" sz="1000" dirty="0" smtClean="0">
                <a:solidFill>
                  <a:srgbClr val="FF8040"/>
                </a:solidFill>
                <a:latin typeface="Courier New"/>
                <a:ea typeface="Times New Roman"/>
              </a:rPr>
              <a:t>=</a:t>
            </a:r>
            <a:r>
              <a:rPr lang="en-US" sz="1000" dirty="0" smtClean="0">
                <a:solidFill>
                  <a:srgbClr val="993300"/>
                </a:solidFill>
                <a:latin typeface="Courier New"/>
                <a:ea typeface="Times New Roman"/>
              </a:rPr>
              <a:t>"</a:t>
            </a:r>
            <a:r>
              <a:rPr lang="en-US" sz="1000" dirty="0" smtClean="0">
                <a:solidFill>
                  <a:srgbClr val="993300"/>
                </a:solidFill>
                <a:latin typeface="Courier New" pitchFamily="49" charset="0"/>
                <a:cs typeface="Courier New" pitchFamily="49" charset="0"/>
              </a:rPr>
              <a:t>cpe-23:/a:apple:quicktime:3.0:*:*:*:*:*:*:*</a:t>
            </a:r>
            <a:r>
              <a:rPr lang="en-US" sz="1000" dirty="0" smtClean="0">
                <a:solidFill>
                  <a:srgbClr val="993300"/>
                </a:solidFill>
                <a:latin typeface="Courier New"/>
                <a:ea typeface="Times New Roman"/>
              </a:rPr>
              <a:t>”</a:t>
            </a:r>
            <a:r>
              <a:rPr lang="en-US" sz="1000" dirty="0" smtClean="0">
                <a:solidFill>
                  <a:srgbClr val="000096"/>
                </a:solidFill>
                <a:latin typeface="Courier New"/>
                <a:ea typeface="Times New Roman"/>
              </a:rPr>
              <a:t>/&gt;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  <a:ea typeface="Times New Roman"/>
              </a:rPr>
              <a:t/>
            </a:r>
            <a:br>
              <a:rPr lang="en-US" sz="1000" dirty="0" smtClean="0">
                <a:solidFill>
                  <a:srgbClr val="000000"/>
                </a:solidFill>
                <a:latin typeface="Courier New"/>
                <a:ea typeface="Times New Roman"/>
              </a:rPr>
            </a:br>
            <a:r>
              <a:rPr lang="en-US" sz="1000" dirty="0" smtClean="0">
                <a:solidFill>
                  <a:srgbClr val="000096"/>
                </a:solidFill>
                <a:latin typeface="Courier New"/>
                <a:ea typeface="Times New Roman"/>
              </a:rPr>
              <a:t>&lt;/cpe23:deprecation&gt;</a:t>
            </a:r>
          </a:p>
          <a:p>
            <a:r>
              <a:rPr lang="en-US" dirty="0" smtClean="0"/>
              <a:t>Does anyone have any issues with not supporting 2.2 deprecation data?</a:t>
            </a:r>
          </a:p>
          <a:p>
            <a:pPr lvl="1"/>
            <a:r>
              <a:rPr lang="en-US" dirty="0" smtClean="0"/>
              <a:t>If we do support it, the 2.2 data will provide much less value than the 2.3 data.</a:t>
            </a: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>
              <a:solidFill>
                <a:srgbClr val="000096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0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AutoShape 15"/>
          <p:cNvSpPr>
            <a:spLocks/>
          </p:cNvSpPr>
          <p:nvPr/>
        </p:nvSpPr>
        <p:spPr bwMode="auto">
          <a:xfrm>
            <a:off x="7467600" y="3124200"/>
            <a:ext cx="1524000" cy="685800"/>
          </a:xfrm>
          <a:prstGeom prst="accentCallout1">
            <a:avLst>
              <a:gd name="adj1" fmla="val 11537"/>
              <a:gd name="adj2" fmla="val -5556"/>
              <a:gd name="adj3" fmla="val 33815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2.2 deprecation data only supports one to one deprecation</a:t>
            </a:r>
            <a:endParaRPr lang="en-US" sz="1000" dirty="0"/>
          </a:p>
        </p:txBody>
      </p:sp>
      <p:sp>
        <p:nvSpPr>
          <p:cNvPr id="5" name="AutoShape 15"/>
          <p:cNvSpPr>
            <a:spLocks/>
          </p:cNvSpPr>
          <p:nvPr/>
        </p:nvSpPr>
        <p:spPr bwMode="auto">
          <a:xfrm>
            <a:off x="7467600" y="4114800"/>
            <a:ext cx="1524000" cy="838200"/>
          </a:xfrm>
          <a:prstGeom prst="accentCallout1">
            <a:avLst>
              <a:gd name="adj1" fmla="val 11537"/>
              <a:gd name="adj2" fmla="val -5556"/>
              <a:gd name="adj3" fmla="val 33815"/>
              <a:gd name="adj4" fmla="val -5556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/>
          <a:lstStyle/>
          <a:p>
            <a:r>
              <a:rPr lang="en-US" sz="1000" dirty="0" smtClean="0"/>
              <a:t>2.3 deprecation data supports one to many deprecation.  This name is deprecated to the provided set.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backwards compatibility issues with 2.3 data model. (3 of 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What is the best way to rollout new data model?</a:t>
            </a:r>
          </a:p>
          <a:p>
            <a:pPr lvl="1"/>
            <a:r>
              <a:rPr lang="en-US" sz="2000" b="1" u="sng" dirty="0" smtClean="0"/>
              <a:t>Option One:</a:t>
            </a:r>
            <a:r>
              <a:rPr lang="en-US" sz="2000" dirty="0" smtClean="0"/>
              <a:t> End of Life 2.2 feed, and produce 2.3 feed (still validates against 2.2 schema).</a:t>
            </a:r>
          </a:p>
          <a:p>
            <a:pPr lvl="1"/>
            <a:r>
              <a:rPr lang="en-US" sz="2000" b="1" u="sng" dirty="0" smtClean="0"/>
              <a:t>Option Two:</a:t>
            </a:r>
            <a:r>
              <a:rPr lang="en-US" sz="2000" b="1" dirty="0" smtClean="0"/>
              <a:t> </a:t>
            </a:r>
            <a:r>
              <a:rPr lang="en-US" sz="2000" dirty="0" smtClean="0"/>
              <a:t>Maintain both feeds until tools no longer support 2.2.  2.2 data will contain lower quality information (e.g. deprecation data).  Both feeds will contain the same number of products.</a:t>
            </a:r>
          </a:p>
          <a:p>
            <a:pPr lvl="1"/>
            <a:r>
              <a:rPr lang="en-US" sz="2000" b="1" u="sng" dirty="0" smtClean="0"/>
              <a:t>Option Three:</a:t>
            </a:r>
            <a:r>
              <a:rPr lang="en-US" sz="2000" dirty="0" smtClean="0"/>
              <a:t> Hybrid approach, maintain 2.2 feed for a fixed time period (i.e. six months) before following option 1.</a:t>
            </a:r>
            <a:endParaRPr lang="en-US" sz="2000" b="1" u="sng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FF87-ECF4-40CB-B7F8-8934014D824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scap-theme">
  <a:themeElements>
    <a:clrScheme name="scap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sc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ap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ap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cap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scap-theme</Template>
  <TotalTime>3210</TotalTime>
  <Words>1423</Words>
  <Application>Microsoft Office PowerPoint</Application>
  <PresentationFormat>On-screen Show (4:3)</PresentationFormat>
  <Paragraphs>163</Paragraphs>
  <Slides>15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scap-theme</vt:lpstr>
      <vt:lpstr>Document</vt:lpstr>
      <vt:lpstr>CPE 2.3 Dictionary Specification Discussion</vt:lpstr>
      <vt:lpstr>Topics for Discussion</vt:lpstr>
      <vt:lpstr>CPE Dictionary Acceptance Criteria</vt:lpstr>
      <vt:lpstr>Official and Extended CPE Dictionaries</vt:lpstr>
      <vt:lpstr>CPE 2.3 Data Model Overview</vt:lpstr>
      <vt:lpstr>Potential backwards compatibility issues with 2.3 data model. (1 of 3)</vt:lpstr>
      <vt:lpstr>Potential backwards compatibility issues with 2.3 data model. (2 of 3)</vt:lpstr>
      <vt:lpstr>Potential backwards compatibility issues with 2.3 data model. (3 of 3)</vt:lpstr>
      <vt:lpstr>Backup</vt:lpstr>
      <vt:lpstr>Best way to separate data model from binding</vt:lpstr>
      <vt:lpstr>Explicit identifier distinction in language data model?</vt:lpstr>
      <vt:lpstr>How to handle abstract 2.2 names currently in the dictionary?</vt:lpstr>
      <vt:lpstr>Why we need one to many deprecation</vt:lpstr>
      <vt:lpstr>Error condition is thrown when more specific name is used for searching</vt:lpstr>
      <vt:lpstr>Problem relates to identifier WFN lookup when using UNKNOWN.</vt:lpstr>
    </vt:vector>
  </TitlesOfParts>
  <Company>NIST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CPE 2.3 Dictionary Specification Discussion</dc:title>
  <dc:creator>Cichonski, Paul</dc:creator>
  <cp:lastModifiedBy>sboczeno</cp:lastModifiedBy>
  <cp:revision>262</cp:revision>
  <dcterms:created xsi:type="dcterms:W3CDTF">2010-06-09T15:07:46Z</dcterms:created>
  <dcterms:modified xsi:type="dcterms:W3CDTF">2010-06-16T14:10:17Z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564726678</vt:i4>
  </property>
  <property fmtid="{D5CDD505-2E9C-101B-9397-08002B2CF9AE}" pid="3" name="_NewReviewCycle">
    <vt:lpwstr/>
  </property>
  <property fmtid="{D5CDD505-2E9C-101B-9397-08002B2CF9AE}" pid="4" name="_EmailSubject">
    <vt:lpwstr>final versions of all slides</vt:lpwstr>
  </property>
  <property fmtid="{D5CDD505-2E9C-101B-9397-08002B2CF9AE}" pid="5" name="_AuthorEmail">
    <vt:lpwstr>bcheikes@mitre.org</vt:lpwstr>
  </property>
  <property fmtid="{D5CDD505-2E9C-101B-9397-08002B2CF9AE}" pid="6" name="_AuthorEmailDisplayName">
    <vt:lpwstr>Cheikes, Brant A.</vt:lpwstr>
  </property>
</Properties>
</file>